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9144000" type="letter"/>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240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2682774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63485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200158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256713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DF6EB9-CD89-4F48-9524-0F24983AC9EE}"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4742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DF6EB9-CD89-4F48-9524-0F24983AC9EE}"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94259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DF6EB9-CD89-4F48-9524-0F24983AC9EE}" type="datetimeFigureOut">
              <a:rPr lang="en-US" smtClean="0"/>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2267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DF6EB9-CD89-4F48-9524-0F24983AC9EE}"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96347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F6EB9-CD89-4F48-9524-0F24983AC9EE}"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01616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7DF6EB9-CD89-4F48-9524-0F24983AC9EE}"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83930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7DF6EB9-CD89-4F48-9524-0F24983AC9EE}"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147721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7DF6EB9-CD89-4F48-9524-0F24983AC9EE}" type="datetimeFigureOut">
              <a:rPr lang="en-US" smtClean="0"/>
              <a:t>10/5/2023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486CA40-2FF7-4A95-9114-0D0B7E7C14A1}" type="slidenum">
              <a:rPr lang="en-US" smtClean="0"/>
              <a:t>‹#›</a:t>
            </a:fld>
            <a:endParaRPr lang="en-US"/>
          </a:p>
        </p:txBody>
      </p:sp>
    </p:spTree>
    <p:extLst>
      <p:ext uri="{BB962C8B-B14F-4D97-AF65-F5344CB8AC3E}">
        <p14:creationId xmlns:p14="http://schemas.microsoft.com/office/powerpoint/2010/main" val="760787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heflatsonuniversity.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0629"/>
            <a:ext cx="6858000" cy="435428"/>
          </a:xfrm>
        </p:spPr>
        <p:txBody>
          <a:bodyPr>
            <a:normAutofit/>
          </a:bodyPr>
          <a:lstStyle/>
          <a:p>
            <a:r>
              <a:rPr lang="en-US" sz="2400" b="1" i="1" dirty="0">
                <a:effectLst>
                  <a:outerShdw blurRad="38100" dist="38100" dir="2700000" algn="tl">
                    <a:srgbClr val="000000">
                      <a:alpha val="43137"/>
                    </a:srgbClr>
                  </a:outerShdw>
                </a:effectLst>
              </a:rPr>
              <a:t>Lease Process Guidelines – International Students</a:t>
            </a:r>
          </a:p>
        </p:txBody>
      </p:sp>
      <p:sp>
        <p:nvSpPr>
          <p:cNvPr id="3" name="Subtitle 2"/>
          <p:cNvSpPr>
            <a:spLocks noGrp="1"/>
          </p:cNvSpPr>
          <p:nvPr>
            <p:ph type="subTitle" idx="1"/>
          </p:nvPr>
        </p:nvSpPr>
        <p:spPr>
          <a:xfrm>
            <a:off x="66677" y="632241"/>
            <a:ext cx="6858000" cy="881742"/>
          </a:xfrm>
        </p:spPr>
        <p:txBody>
          <a:bodyPr>
            <a:normAutofit/>
          </a:bodyPr>
          <a:lstStyle/>
          <a:p>
            <a:pPr algn="l"/>
            <a:r>
              <a:rPr lang="en-US" sz="1400" dirty="0"/>
              <a:t>How to Apply:</a:t>
            </a:r>
          </a:p>
          <a:p>
            <a:pPr marL="285750" indent="-285750" algn="l">
              <a:buFont typeface="Arial" panose="020B0604020202020204" pitchFamily="34" charset="0"/>
              <a:buChar char="•"/>
            </a:pPr>
            <a:r>
              <a:rPr lang="en-US" sz="1400" dirty="0"/>
              <a:t>Go to </a:t>
            </a:r>
            <a:r>
              <a:rPr lang="en-US" sz="1400" dirty="0">
                <a:hlinkClick r:id="rId2"/>
              </a:rPr>
              <a:t>www.theflatsonuniversity.com</a:t>
            </a:r>
            <a:endParaRPr lang="en-US" sz="1400" dirty="0"/>
          </a:p>
          <a:p>
            <a:pPr marL="628650" lvl="1" indent="-285750" algn="l">
              <a:buFont typeface="Arial" panose="020B0604020202020204" pitchFamily="34" charset="0"/>
              <a:buChar char="•"/>
            </a:pPr>
            <a:r>
              <a:rPr lang="en-US" sz="1400" dirty="0"/>
              <a:t>Click on “Apply Online” in the top right corner</a:t>
            </a: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297773" y="1426011"/>
            <a:ext cx="6183086" cy="603307"/>
          </a:xfrm>
          <a:prstGeom prst="rect">
            <a:avLst/>
          </a:prstGeom>
        </p:spPr>
      </p:pic>
      <p:sp>
        <p:nvSpPr>
          <p:cNvPr id="7" name="Subtitle 2"/>
          <p:cNvSpPr txBox="1">
            <a:spLocks/>
          </p:cNvSpPr>
          <p:nvPr/>
        </p:nvSpPr>
        <p:spPr>
          <a:xfrm>
            <a:off x="66677" y="2029318"/>
            <a:ext cx="6460225" cy="101623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1400" dirty="0"/>
              <a:t>Fill out the information to begin the application. PLEASE NOTE: You must select “Application - International Student” under application type</a:t>
            </a:r>
          </a:p>
          <a:p>
            <a:pPr marL="285750" indent="-285750" algn="l">
              <a:buFont typeface="Arial" panose="020B0604020202020204" pitchFamily="34" charset="0"/>
              <a:buChar char="•"/>
            </a:pPr>
            <a:r>
              <a:rPr lang="en-US" sz="1400" dirty="0"/>
              <a:t>Please use The Flats on University’s phone number as the phone number for your application. That number is 571-400-2222</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932" y="3045551"/>
            <a:ext cx="6122768" cy="5467350"/>
          </a:xfrm>
          <a:prstGeom prst="rect">
            <a:avLst/>
          </a:prstGeom>
        </p:spPr>
      </p:pic>
      <p:sp>
        <p:nvSpPr>
          <p:cNvPr id="5" name="TextBox 4"/>
          <p:cNvSpPr txBox="1"/>
          <p:nvPr/>
        </p:nvSpPr>
        <p:spPr>
          <a:xfrm>
            <a:off x="66677" y="8611954"/>
            <a:ext cx="6414182" cy="286232"/>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Once you have completed all items on this page click “create account” to begin.</a:t>
            </a:r>
          </a:p>
        </p:txBody>
      </p:sp>
      <p:sp>
        <p:nvSpPr>
          <p:cNvPr id="12" name="Right Arrow 11"/>
          <p:cNvSpPr/>
          <p:nvPr/>
        </p:nvSpPr>
        <p:spPr>
          <a:xfrm>
            <a:off x="188818" y="604496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88818" y="7920728"/>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4774559" y="1838869"/>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7291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t="26116" b="13549"/>
          <a:stretch/>
        </p:blipFill>
        <p:spPr>
          <a:xfrm>
            <a:off x="636678" y="501315"/>
            <a:ext cx="5584644" cy="2162701"/>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r="32128"/>
          <a:stretch/>
        </p:blipFill>
        <p:spPr>
          <a:xfrm>
            <a:off x="419410" y="3214647"/>
            <a:ext cx="4001515" cy="1922025"/>
          </a:xfrm>
          <a:prstGeom prst="rect">
            <a:avLst/>
          </a:prstGeom>
        </p:spPr>
      </p:pic>
      <p:sp>
        <p:nvSpPr>
          <p:cNvPr id="6" name="Right Arrow 5"/>
          <p:cNvSpPr/>
          <p:nvPr/>
        </p:nvSpPr>
        <p:spPr>
          <a:xfrm>
            <a:off x="71744" y="2302118"/>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8492" y="5614376"/>
            <a:ext cx="3723969" cy="2828965"/>
          </a:xfrm>
          <a:prstGeom prst="rect">
            <a:avLst/>
          </a:prstGeom>
        </p:spPr>
      </p:pic>
      <p:sp>
        <p:nvSpPr>
          <p:cNvPr id="4" name="TextBox 3"/>
          <p:cNvSpPr txBox="1"/>
          <p:nvPr/>
        </p:nvSpPr>
        <p:spPr>
          <a:xfrm>
            <a:off x="265355" y="2568437"/>
            <a:ext cx="6049720" cy="480131"/>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Next, select the floorplan you would like.  Please note that some             “Room Types” are “Private” while others are “Shared.”</a:t>
            </a:r>
          </a:p>
        </p:txBody>
      </p:sp>
      <p:sp>
        <p:nvSpPr>
          <p:cNvPr id="18" name="Right Arrow 17"/>
          <p:cNvSpPr/>
          <p:nvPr/>
        </p:nvSpPr>
        <p:spPr>
          <a:xfrm rot="10800000">
            <a:off x="2642094" y="4167017"/>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744" y="3299453"/>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65355" y="5136673"/>
            <a:ext cx="6049720" cy="480131"/>
          </a:xfrm>
          <a:prstGeom prst="rect">
            <a:avLst/>
          </a:prstGeom>
          <a:noFill/>
        </p:spPr>
        <p:txBody>
          <a:bodyPr wrap="square" rtlCol="0">
            <a:spAutoFit/>
          </a:bodyPr>
          <a:lstStyle/>
          <a:p>
            <a:pPr marL="285750" indent="-285750" defTabSz="685800">
              <a:lnSpc>
                <a:spcPct val="90000"/>
              </a:lnSpc>
              <a:spcBef>
                <a:spcPts val="750"/>
              </a:spcBef>
              <a:buFont typeface="Arial" panose="020B0604020202020204" pitchFamily="34" charset="0"/>
              <a:buChar char="•"/>
            </a:pPr>
            <a:r>
              <a:rPr lang="en-US" sz="1400" dirty="0">
                <a:solidFill>
                  <a:prstClr val="black"/>
                </a:solidFill>
              </a:rPr>
              <a:t>Click Save &amp; Continue at the bottom of the page and select any applicable “Options” on the next tab.</a:t>
            </a:r>
          </a:p>
        </p:txBody>
      </p:sp>
      <p:sp>
        <p:nvSpPr>
          <p:cNvPr id="20" name="Right Arrow 19"/>
          <p:cNvSpPr/>
          <p:nvPr/>
        </p:nvSpPr>
        <p:spPr>
          <a:xfrm rot="10800000">
            <a:off x="2233193" y="575512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0800000">
            <a:off x="2233192" y="616512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0800000">
            <a:off x="5142461" y="6625111"/>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65354" y="8299938"/>
            <a:ext cx="6178617" cy="867930"/>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a:solidFill>
                  <a:prstClr val="black"/>
                </a:solidFill>
              </a:rPr>
              <a:t>Under the “Basic Info” section you will select that you are NOT a US Citizen, and that you do NOT have a Social Security Number. In the dropdown box for “Additional Identification types please select “Passport Number” and enter the required information. </a:t>
            </a:r>
            <a:endParaRPr lang="en-US" sz="1400" dirty="0">
              <a:solidFill>
                <a:prstClr val="black"/>
              </a:solidFill>
            </a:endParaRPr>
          </a:p>
        </p:txBody>
      </p:sp>
      <p:sp>
        <p:nvSpPr>
          <p:cNvPr id="2" name="TextBox 1"/>
          <p:cNvSpPr txBox="1"/>
          <p:nvPr/>
        </p:nvSpPr>
        <p:spPr>
          <a:xfrm>
            <a:off x="265355" y="133393"/>
            <a:ext cx="6049720" cy="286232"/>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Select the Annual lease term and click “Save &amp; Continue”</a:t>
            </a:r>
          </a:p>
        </p:txBody>
      </p:sp>
    </p:spTree>
    <p:extLst>
      <p:ext uri="{BB962C8B-B14F-4D97-AF65-F5344CB8AC3E}">
        <p14:creationId xmlns:p14="http://schemas.microsoft.com/office/powerpoint/2010/main" val="422050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666" y="604329"/>
            <a:ext cx="6710559" cy="1609856"/>
          </a:xfrm>
          <a:prstGeom prst="rect">
            <a:avLst/>
          </a:prstGeom>
        </p:spPr>
      </p:pic>
      <p:sp>
        <p:nvSpPr>
          <p:cNvPr id="3" name="Subtitle 2"/>
          <p:cNvSpPr>
            <a:spLocks noGrp="1"/>
          </p:cNvSpPr>
          <p:nvPr>
            <p:ph type="subTitle" idx="1"/>
          </p:nvPr>
        </p:nvSpPr>
        <p:spPr>
          <a:xfrm>
            <a:off x="291896" y="5614884"/>
            <a:ext cx="6296473" cy="673488"/>
          </a:xfrm>
        </p:spPr>
        <p:txBody>
          <a:bodyPr>
            <a:normAutofit/>
          </a:bodyPr>
          <a:lstStyle/>
          <a:p>
            <a:pPr marL="285750" indent="-285750" algn="l">
              <a:buFont typeface="Arial" panose="020B0604020202020204" pitchFamily="34" charset="0"/>
              <a:buChar char="•"/>
            </a:pPr>
            <a:r>
              <a:rPr lang="en-US" sz="1400" dirty="0"/>
              <a:t>Click “Finish” at the bottom and your application will be complete.  Once complete, you will be directed to your resident portal where you will see the link taking you to the lease agreement. </a:t>
            </a:r>
          </a:p>
        </p:txBody>
      </p:sp>
      <p:sp>
        <p:nvSpPr>
          <p:cNvPr id="6" name="Right Arrow 5"/>
          <p:cNvSpPr/>
          <p:nvPr/>
        </p:nvSpPr>
        <p:spPr>
          <a:xfrm rot="10800000">
            <a:off x="1181184" y="1784722"/>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73720" y="2992375"/>
            <a:ext cx="6710559" cy="2137829"/>
          </a:xfrm>
          <a:prstGeom prst="rect">
            <a:avLst/>
          </a:prstGeom>
        </p:spPr>
      </p:pic>
      <p:sp>
        <p:nvSpPr>
          <p:cNvPr id="17" name="Right Arrow 16"/>
          <p:cNvSpPr/>
          <p:nvPr/>
        </p:nvSpPr>
        <p:spPr>
          <a:xfrm>
            <a:off x="291896" y="371615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291897" y="4388740"/>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91896" y="165061"/>
            <a:ext cx="6296473" cy="674031"/>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On the “People” section, please do not add a Guarantor. Guarantor is not required for international students; you will provide a copy of your I-20 prior to move-in.</a:t>
            </a:r>
          </a:p>
        </p:txBody>
      </p:sp>
      <p:sp>
        <p:nvSpPr>
          <p:cNvPr id="8" name="TextBox 7"/>
          <p:cNvSpPr txBox="1"/>
          <p:nvPr/>
        </p:nvSpPr>
        <p:spPr>
          <a:xfrm>
            <a:off x="291896" y="2066151"/>
            <a:ext cx="5804104" cy="1164421"/>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“Summary” Tab - You will be required to upload a photo identification, this will need to be a photo of your passport. </a:t>
            </a:r>
          </a:p>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If you have a copy of your I-20/F-1 Certificate you can upload it at this time, though it is not required during the application. You can submit this document at a later time.  </a:t>
            </a:r>
          </a:p>
        </p:txBody>
      </p:sp>
      <p:sp>
        <p:nvSpPr>
          <p:cNvPr id="9" name="TextBox 8"/>
          <p:cNvSpPr txBox="1"/>
          <p:nvPr/>
        </p:nvSpPr>
        <p:spPr>
          <a:xfrm>
            <a:off x="291896" y="5140682"/>
            <a:ext cx="5791200" cy="286232"/>
          </a:xfrm>
          <a:prstGeom prst="rect">
            <a:avLst/>
          </a:prstGeom>
          <a:noFill/>
        </p:spPr>
        <p:txBody>
          <a:bodyPr wrap="square" rtlCol="0">
            <a:spAutoFit/>
          </a:bodyPr>
          <a:lstStyle/>
          <a:p>
            <a:pPr marL="285750" indent="-285750" defTabSz="685800">
              <a:lnSpc>
                <a:spcPct val="90000"/>
              </a:lnSpc>
              <a:spcBef>
                <a:spcPts val="750"/>
              </a:spcBef>
              <a:buFont typeface="Arial" panose="020B0604020202020204" pitchFamily="34" charset="0"/>
              <a:buChar char="•"/>
            </a:pPr>
            <a:r>
              <a:rPr lang="en-US" sz="1400" dirty="0">
                <a:solidFill>
                  <a:prstClr val="black"/>
                </a:solidFill>
              </a:rPr>
              <a:t>“Payment” Tab – Pay signing fees as outlined on the screen</a:t>
            </a:r>
          </a:p>
        </p:txBody>
      </p:sp>
    </p:spTree>
    <p:extLst>
      <p:ext uri="{BB962C8B-B14F-4D97-AF65-F5344CB8AC3E}">
        <p14:creationId xmlns:p14="http://schemas.microsoft.com/office/powerpoint/2010/main" val="398665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nvSpPr>
        <p:spPr>
          <a:xfrm>
            <a:off x="304800" y="609600"/>
            <a:ext cx="6224954" cy="8452338"/>
          </a:xfrm>
          <a:prstGeom prst="rect">
            <a:avLst/>
          </a:prstGeom>
        </p:spPr>
        <p:txBody>
          <a:bodyPr vert="horz" lIns="91440" tIns="45720" rIns="91440" bIns="45720" rtlCol="0">
            <a:noAutofit/>
          </a:bodyPr>
          <a:lstStyle/>
          <a:p>
            <a:pPr marL="0" marR="0">
              <a:lnSpc>
                <a:spcPct val="90000"/>
              </a:lnSpc>
              <a:spcBef>
                <a:spcPts val="750"/>
              </a:spcBef>
              <a:spcAft>
                <a:spcPts val="0"/>
              </a:spcAft>
            </a:pPr>
            <a:r>
              <a:rPr lang="en-US" sz="1400" b="1"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ADDITONAL QUESTIONS:</a:t>
            </a: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phone number should I use?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Use </a:t>
            </a:r>
            <a:r>
              <a:rPr lang="en-US" sz="1400" kern="1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Flats on University’s phone number 571-400-2222 (if you do not have a U.S. phone number yet).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is included in the rent?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Rent includes use of the apartment and amenities at the building, furniture, cable and internet.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Are dishes, TVs, </a:t>
            </a:r>
            <a:r>
              <a:rPr lang="en-US" sz="1400" kern="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bedding or </a:t>
            </a: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housewares included?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 you will need to communicate with your roommates (once you receive your placement email in the summer) about who will be bringing common area housewares for the apartment.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Who will I be roommate matched with?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make placements based off of the roommate matching profile questions during the application process.  We will make every effort to accommodate any preferences you have for your roommates.  If you have specific roommates in mind, please indicate who those roommates are so we can match you with them.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close are you to the university campus?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are approximately one mile away from campus.  The Cue bus will service our community to the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do I know that I will be living with the friend(s) I’m signing with?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During the application process you will list your roommates’ names, emails, and phone numbers.  This will allow us to place you together.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When is August rent due?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Rent is due on the 1</a:t>
            </a:r>
            <a:r>
              <a:rPr lang="en-US" sz="1400" kern="1200" baseline="30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and late after the 3</a:t>
            </a:r>
            <a:r>
              <a:rPr lang="en-US" sz="1400" kern="1200" baseline="30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rd</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of each month.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Why do we pay a full month’s rent for August?</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Your lease agreement is an installment contract.  The installment amount is determined by taking the total value of the apartment from August </a:t>
            </a:r>
            <a:r>
              <a:rPr lang="en-US"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17th</a:t>
            </a:r>
            <a:r>
              <a:rPr lang="en-US" sz="1400" kern="1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through the end of your lease agreement and dividing that into equal installments due on the 1</a:t>
            </a:r>
            <a:r>
              <a:rPr lang="en-US" sz="1400" kern="1200" baseline="30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of each month.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effectLst/>
                <a:latin typeface="Calibri" panose="020F0502020204030204" pitchFamily="34" charset="0"/>
                <a:ea typeface="Calibri" panose="020F0502020204030204" pitchFamily="34" charset="0"/>
                <a:cs typeface="Times New Roman" panose="02020603050405020304" pitchFamily="18" charset="0"/>
              </a:rPr>
              <a:t>What if I only need the apartment until the end of the spring semester? </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kern="1200" dirty="0">
                <a:effectLst/>
                <a:latin typeface="Calibri" panose="020F0502020204030204" pitchFamily="34" charset="0"/>
                <a:ea typeface="Calibri" panose="020F0502020204030204" pitchFamily="34" charset="0"/>
                <a:cs typeface="Times New Roman" panose="02020603050405020304" pitchFamily="18" charset="0"/>
              </a:rPr>
              <a:t>Can I get out of the rest of my lease?</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Your lease is valid from August </a:t>
            </a:r>
            <a:r>
              <a:rPr lang="en-US"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17</a:t>
            </a:r>
            <a:r>
              <a:rPr lang="en-US" sz="1400" kern="1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2024 </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August </a:t>
            </a:r>
            <a:r>
              <a:rPr lang="en-US" sz="1400" kern="1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02, 2025.  </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only way to be free from the financial responsibility to your lease agreement is to find someone to take over your lease (sometimes called a re-lease or a lease reassignment.)  Once a potential tenant is found, they will need to be connected with our office to determine if they qualify to subsequently execute a lease agreement.  Only then can you be released from your financial obligation to the contract.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90000"/>
              </a:lnSpc>
              <a:buFont typeface="Arial" panose="020B0604020202020204" pitchFamily="34" charset="0"/>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latin typeface="Calibri" panose="020F0502020204030204" pitchFamily="34" charset="0"/>
                <a:ea typeface="Calibri" panose="020F0502020204030204" pitchFamily="34" charset="0"/>
                <a:cs typeface="Times New Roman" panose="02020603050405020304" pitchFamily="18" charset="0"/>
              </a:rPr>
              <a:t>Feel free to DM or call us on Instagram (@</a:t>
            </a:r>
            <a:r>
              <a:rPr lang="en-US" sz="1400" dirty="0" err="1">
                <a:latin typeface="Calibri" panose="020F0502020204030204" pitchFamily="34" charset="0"/>
                <a:ea typeface="Calibri" panose="020F0502020204030204" pitchFamily="34" charset="0"/>
                <a:cs typeface="Times New Roman" panose="02020603050405020304" pitchFamily="18" charset="0"/>
              </a:rPr>
              <a:t>flatsonuniversity</a:t>
            </a:r>
            <a:r>
              <a:rPr lang="en-US" sz="1400" dirty="0">
                <a:latin typeface="Calibri" panose="020F0502020204030204" pitchFamily="34" charset="0"/>
                <a:ea typeface="Calibri" panose="020F0502020204030204" pitchFamily="34" charset="0"/>
                <a:cs typeface="Times New Roman" panose="02020603050405020304" pitchFamily="18" charset="0"/>
              </a:rPr>
              <a:t>) if you have other questions or need additional assistance!</a:t>
            </a:r>
          </a:p>
        </p:txBody>
      </p:sp>
    </p:spTree>
    <p:extLst>
      <p:ext uri="{BB962C8B-B14F-4D97-AF65-F5344CB8AC3E}">
        <p14:creationId xmlns:p14="http://schemas.microsoft.com/office/powerpoint/2010/main" val="34217815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8747</TotalTime>
  <Words>769</Words>
  <Application>Microsoft Office PowerPoint</Application>
  <PresentationFormat>Letter Paper (8.5x11 in)</PresentationFormat>
  <Paragraphs>36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Lease Process Guidelines – International Students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 Commons Frequently Asked Questions</dc:title>
  <dc:creator>C3User</dc:creator>
  <cp:lastModifiedBy>C3User</cp:lastModifiedBy>
  <cp:revision>31</cp:revision>
  <cp:lastPrinted>2021-05-03T17:00:10Z</cp:lastPrinted>
  <dcterms:created xsi:type="dcterms:W3CDTF">2021-04-30T17:05:52Z</dcterms:created>
  <dcterms:modified xsi:type="dcterms:W3CDTF">2023-10-05T14:04:00Z</dcterms:modified>
</cp:coreProperties>
</file>